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3"/>
  </p:notesMasterIdLst>
  <p:sldIdLst>
    <p:sldId id="309" r:id="rId2"/>
    <p:sldId id="256" r:id="rId3"/>
    <p:sldId id="257" r:id="rId4"/>
    <p:sldId id="295" r:id="rId5"/>
    <p:sldId id="293" r:id="rId6"/>
    <p:sldId id="258" r:id="rId7"/>
    <p:sldId id="284" r:id="rId8"/>
    <p:sldId id="296" r:id="rId9"/>
    <p:sldId id="297" r:id="rId10"/>
    <p:sldId id="259" r:id="rId11"/>
    <p:sldId id="285" r:id="rId12"/>
    <p:sldId id="286" r:id="rId13"/>
    <p:sldId id="287" r:id="rId14"/>
    <p:sldId id="307" r:id="rId15"/>
    <p:sldId id="288" r:id="rId16"/>
    <p:sldId id="291" r:id="rId17"/>
    <p:sldId id="305" r:id="rId18"/>
    <p:sldId id="292" r:id="rId19"/>
    <p:sldId id="301" r:id="rId20"/>
    <p:sldId id="302" r:id="rId21"/>
    <p:sldId id="303" r:id="rId22"/>
    <p:sldId id="304" r:id="rId23"/>
    <p:sldId id="306" r:id="rId24"/>
    <p:sldId id="310" r:id="rId25"/>
    <p:sldId id="290" r:id="rId26"/>
    <p:sldId id="300" r:id="rId27"/>
    <p:sldId id="289" r:id="rId28"/>
    <p:sldId id="311" r:id="rId29"/>
    <p:sldId id="313" r:id="rId30"/>
    <p:sldId id="312" r:id="rId31"/>
    <p:sldId id="299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60"/>
  </p:normalViewPr>
  <p:slideViewPr>
    <p:cSldViewPr>
      <p:cViewPr varScale="1">
        <p:scale>
          <a:sx n="68" d="100"/>
          <a:sy n="68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8FCA8-3003-4D81-B87E-CB31A7E1B770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67901FAB-D00B-4AB1-B44F-83AE3FD3E9CB}">
      <dgm:prSet phldrT="[Texto]"/>
      <dgm:spPr/>
      <dgm:t>
        <a:bodyPr/>
        <a:lstStyle/>
        <a:p>
          <a:r>
            <a:rPr lang="es-GT" u="sng" dirty="0" smtClean="0"/>
            <a:t>Estímulo</a:t>
          </a:r>
        </a:p>
        <a:p>
          <a:r>
            <a:rPr lang="es-GT" dirty="0" smtClean="0"/>
            <a:t>1)Mecánico</a:t>
          </a:r>
        </a:p>
        <a:p>
          <a:r>
            <a:rPr lang="es-GT" dirty="0" smtClean="0"/>
            <a:t>2)Químico</a:t>
          </a:r>
        </a:p>
        <a:p>
          <a:r>
            <a:rPr lang="es-GT" dirty="0" smtClean="0"/>
            <a:t>3)Eléctrico</a:t>
          </a:r>
          <a:endParaRPr lang="es-ES" dirty="0"/>
        </a:p>
      </dgm:t>
    </dgm:pt>
    <dgm:pt modelId="{CC3C0DF7-DF17-45A7-A936-D6CB5CDC40B9}" type="parTrans" cxnId="{1B87CE86-91BE-4956-B427-73F9FC7014CD}">
      <dgm:prSet/>
      <dgm:spPr/>
      <dgm:t>
        <a:bodyPr/>
        <a:lstStyle/>
        <a:p>
          <a:endParaRPr lang="es-ES"/>
        </a:p>
      </dgm:t>
    </dgm:pt>
    <dgm:pt modelId="{49A163B2-758C-40B1-9727-002D688F0B1E}" type="sibTrans" cxnId="{1B87CE86-91BE-4956-B427-73F9FC7014CD}">
      <dgm:prSet/>
      <dgm:spPr/>
      <dgm:t>
        <a:bodyPr/>
        <a:lstStyle/>
        <a:p>
          <a:endParaRPr lang="es-ES"/>
        </a:p>
      </dgm:t>
    </dgm:pt>
    <dgm:pt modelId="{7AA17D84-7E3D-4621-9EB5-D823FA24EAB1}">
      <dgm:prSet phldrT="[Texto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GT" dirty="0" smtClean="0"/>
            <a:t>Potenciales de Acción</a:t>
          </a:r>
          <a:endParaRPr lang="es-ES" dirty="0"/>
        </a:p>
      </dgm:t>
    </dgm:pt>
    <dgm:pt modelId="{D95ED492-641C-4CCE-A175-F8C24C32DAF5}" type="parTrans" cxnId="{15519541-370C-4BD5-80F9-241C676A2811}">
      <dgm:prSet/>
      <dgm:spPr/>
      <dgm:t>
        <a:bodyPr/>
        <a:lstStyle/>
        <a:p>
          <a:endParaRPr lang="es-ES"/>
        </a:p>
      </dgm:t>
    </dgm:pt>
    <dgm:pt modelId="{9D4837E4-61FB-429E-9267-89EFF993BA95}" type="sibTrans" cxnId="{15519541-370C-4BD5-80F9-241C676A2811}">
      <dgm:prSet/>
      <dgm:spPr/>
      <dgm:t>
        <a:bodyPr/>
        <a:lstStyle/>
        <a:p>
          <a:endParaRPr lang="es-ES"/>
        </a:p>
      </dgm:t>
    </dgm:pt>
    <dgm:pt modelId="{02D73AB4-D09C-4558-ACF8-2F7ABB53DBD7}">
      <dgm:prSet phldrT="[Tex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lumMod val="75000"/>
          </a:schemeClr>
        </a:solidFill>
      </dgm:spPr>
      <dgm:t>
        <a:bodyPr/>
        <a:lstStyle/>
        <a:p>
          <a:pPr algn="just"/>
          <a:r>
            <a:rPr lang="es-GT" sz="1800" b="1" dirty="0" smtClean="0"/>
            <a:t>1.- Fase de Reposo</a:t>
          </a:r>
        </a:p>
        <a:p>
          <a:pPr algn="just"/>
          <a:r>
            <a:rPr lang="es-GT" sz="1800" b="1" dirty="0" smtClean="0"/>
            <a:t>2.- Fase de Despolarización</a:t>
          </a:r>
        </a:p>
        <a:p>
          <a:pPr algn="just"/>
          <a:r>
            <a:rPr lang="es-GT" sz="1800" b="1" dirty="0" smtClean="0"/>
            <a:t>3.- Fase de Repolarización</a:t>
          </a:r>
          <a:endParaRPr lang="es-ES" sz="1800" b="1" dirty="0"/>
        </a:p>
      </dgm:t>
    </dgm:pt>
    <dgm:pt modelId="{A3ECEB04-689E-4568-89B1-4A2EB99D0F10}" type="parTrans" cxnId="{2588361D-A4EE-4601-8485-0087884E542E}">
      <dgm:prSet/>
      <dgm:spPr/>
      <dgm:t>
        <a:bodyPr/>
        <a:lstStyle/>
        <a:p>
          <a:endParaRPr lang="es-ES"/>
        </a:p>
      </dgm:t>
    </dgm:pt>
    <dgm:pt modelId="{E0240192-6BB5-4A75-AD4B-6E737A1CC440}" type="sibTrans" cxnId="{2588361D-A4EE-4601-8485-0087884E542E}">
      <dgm:prSet/>
      <dgm:spPr/>
      <dgm:t>
        <a:bodyPr/>
        <a:lstStyle/>
        <a:p>
          <a:endParaRPr lang="es-ES"/>
        </a:p>
      </dgm:t>
    </dgm:pt>
    <dgm:pt modelId="{6F9B8219-533C-4D21-A713-98D63EF67116}" type="pres">
      <dgm:prSet presAssocID="{CDD8FCA8-3003-4D81-B87E-CB31A7E1B770}" presName="CompostProcess" presStyleCnt="0">
        <dgm:presLayoutVars>
          <dgm:dir/>
          <dgm:resizeHandles val="exact"/>
        </dgm:presLayoutVars>
      </dgm:prSet>
      <dgm:spPr/>
    </dgm:pt>
    <dgm:pt modelId="{CB5E8BD1-6D11-4266-8F6A-DE090DA132C3}" type="pres">
      <dgm:prSet presAssocID="{CDD8FCA8-3003-4D81-B87E-CB31A7E1B770}" presName="arrow" presStyleLbl="bgShp" presStyleIdx="0" presStyleCnt="1" custScaleX="117647"/>
      <dgm:spPr/>
    </dgm:pt>
    <dgm:pt modelId="{240D8791-9C0F-447B-B50E-93BBFBA535F8}" type="pres">
      <dgm:prSet presAssocID="{CDD8FCA8-3003-4D81-B87E-CB31A7E1B770}" presName="linearProcess" presStyleCnt="0"/>
      <dgm:spPr/>
    </dgm:pt>
    <dgm:pt modelId="{81E2D84C-7F5B-4285-BD53-E504A2D7AAF2}" type="pres">
      <dgm:prSet presAssocID="{67901FAB-D00B-4AB1-B44F-83AE3FD3E9CB}" presName="textNode" presStyleLbl="node1" presStyleIdx="0" presStyleCnt="3" custScaleX="83439" custScaleY="1348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F85912-EB7B-46CB-9595-235BC210BDD5}" type="pres">
      <dgm:prSet presAssocID="{49A163B2-758C-40B1-9727-002D688F0B1E}" presName="sibTrans" presStyleCnt="0"/>
      <dgm:spPr/>
    </dgm:pt>
    <dgm:pt modelId="{64818EE1-FD58-4556-891B-A17EC038DCF1}" type="pres">
      <dgm:prSet presAssocID="{7AA17D84-7E3D-4621-9EB5-D823FA24EAB1}" presName="textNode" presStyleLbl="node1" presStyleIdx="1" presStyleCnt="3" custScaleX="85601" custScaleY="1348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74B18D-71E0-4351-B276-A340BCCCD651}" type="pres">
      <dgm:prSet presAssocID="{9D4837E4-61FB-429E-9267-89EFF993BA95}" presName="sibTrans" presStyleCnt="0"/>
      <dgm:spPr/>
    </dgm:pt>
    <dgm:pt modelId="{C0C3F786-AC8F-4B4D-A01A-808C321A39D0}" type="pres">
      <dgm:prSet presAssocID="{02D73AB4-D09C-4558-ACF8-2F7ABB53DBD7}" presName="textNode" presStyleLbl="node1" presStyleIdx="2" presStyleCnt="3" custScaleX="119798" custScaleY="12597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ECB0AFE-6DA5-4320-9F70-0C79094DDB9D}" type="presOf" srcId="{67901FAB-D00B-4AB1-B44F-83AE3FD3E9CB}" destId="{81E2D84C-7F5B-4285-BD53-E504A2D7AAF2}" srcOrd="0" destOrd="0" presId="urn:microsoft.com/office/officeart/2005/8/layout/hProcess9"/>
    <dgm:cxn modelId="{1B87CE86-91BE-4956-B427-73F9FC7014CD}" srcId="{CDD8FCA8-3003-4D81-B87E-CB31A7E1B770}" destId="{67901FAB-D00B-4AB1-B44F-83AE3FD3E9CB}" srcOrd="0" destOrd="0" parTransId="{CC3C0DF7-DF17-45A7-A936-D6CB5CDC40B9}" sibTransId="{49A163B2-758C-40B1-9727-002D688F0B1E}"/>
    <dgm:cxn modelId="{AC720D8D-429D-4586-BEE7-38E62CC34982}" type="presOf" srcId="{02D73AB4-D09C-4558-ACF8-2F7ABB53DBD7}" destId="{C0C3F786-AC8F-4B4D-A01A-808C321A39D0}" srcOrd="0" destOrd="0" presId="urn:microsoft.com/office/officeart/2005/8/layout/hProcess9"/>
    <dgm:cxn modelId="{15519541-370C-4BD5-80F9-241C676A2811}" srcId="{CDD8FCA8-3003-4D81-B87E-CB31A7E1B770}" destId="{7AA17D84-7E3D-4621-9EB5-D823FA24EAB1}" srcOrd="1" destOrd="0" parTransId="{D95ED492-641C-4CCE-A175-F8C24C32DAF5}" sibTransId="{9D4837E4-61FB-429E-9267-89EFF993BA95}"/>
    <dgm:cxn modelId="{E02B07A5-CBEF-4661-B022-CFC96E65C49A}" type="presOf" srcId="{CDD8FCA8-3003-4D81-B87E-CB31A7E1B770}" destId="{6F9B8219-533C-4D21-A713-98D63EF67116}" srcOrd="0" destOrd="0" presId="urn:microsoft.com/office/officeart/2005/8/layout/hProcess9"/>
    <dgm:cxn modelId="{1D749DA1-63B7-427F-B60A-3D1CB78110EE}" type="presOf" srcId="{7AA17D84-7E3D-4621-9EB5-D823FA24EAB1}" destId="{64818EE1-FD58-4556-891B-A17EC038DCF1}" srcOrd="0" destOrd="0" presId="urn:microsoft.com/office/officeart/2005/8/layout/hProcess9"/>
    <dgm:cxn modelId="{2588361D-A4EE-4601-8485-0087884E542E}" srcId="{CDD8FCA8-3003-4D81-B87E-CB31A7E1B770}" destId="{02D73AB4-D09C-4558-ACF8-2F7ABB53DBD7}" srcOrd="2" destOrd="0" parTransId="{A3ECEB04-689E-4568-89B1-4A2EB99D0F10}" sibTransId="{E0240192-6BB5-4A75-AD4B-6E737A1CC440}"/>
    <dgm:cxn modelId="{22D4302C-D859-4E69-9872-991FDFBCD523}" type="presParOf" srcId="{6F9B8219-533C-4D21-A713-98D63EF67116}" destId="{CB5E8BD1-6D11-4266-8F6A-DE090DA132C3}" srcOrd="0" destOrd="0" presId="urn:microsoft.com/office/officeart/2005/8/layout/hProcess9"/>
    <dgm:cxn modelId="{BA667EEC-5778-458A-8968-8FB9857BDC24}" type="presParOf" srcId="{6F9B8219-533C-4D21-A713-98D63EF67116}" destId="{240D8791-9C0F-447B-B50E-93BBFBA535F8}" srcOrd="1" destOrd="0" presId="urn:microsoft.com/office/officeart/2005/8/layout/hProcess9"/>
    <dgm:cxn modelId="{7EC1FEED-E026-4048-A49C-67B3E869FD50}" type="presParOf" srcId="{240D8791-9C0F-447B-B50E-93BBFBA535F8}" destId="{81E2D84C-7F5B-4285-BD53-E504A2D7AAF2}" srcOrd="0" destOrd="0" presId="urn:microsoft.com/office/officeart/2005/8/layout/hProcess9"/>
    <dgm:cxn modelId="{B46C5AEB-C24E-45FF-A804-D39FEDE41618}" type="presParOf" srcId="{240D8791-9C0F-447B-B50E-93BBFBA535F8}" destId="{D9F85912-EB7B-46CB-9595-235BC210BDD5}" srcOrd="1" destOrd="0" presId="urn:microsoft.com/office/officeart/2005/8/layout/hProcess9"/>
    <dgm:cxn modelId="{7756C8A8-0D91-4EE1-9077-5EC1FEBA6119}" type="presParOf" srcId="{240D8791-9C0F-447B-B50E-93BBFBA535F8}" destId="{64818EE1-FD58-4556-891B-A17EC038DCF1}" srcOrd="2" destOrd="0" presId="urn:microsoft.com/office/officeart/2005/8/layout/hProcess9"/>
    <dgm:cxn modelId="{9E9DF86B-76C0-45CC-BF0B-16F80F1450ED}" type="presParOf" srcId="{240D8791-9C0F-447B-B50E-93BBFBA535F8}" destId="{BC74B18D-71E0-4351-B276-A340BCCCD651}" srcOrd="3" destOrd="0" presId="urn:microsoft.com/office/officeart/2005/8/layout/hProcess9"/>
    <dgm:cxn modelId="{47B96121-241C-413A-90C1-BDD49A3E8AB0}" type="presParOf" srcId="{240D8791-9C0F-447B-B50E-93BBFBA535F8}" destId="{C0C3F786-AC8F-4B4D-A01A-808C321A39D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5E8BD1-6D11-4266-8F6A-DE090DA132C3}">
      <dsp:nvSpPr>
        <dsp:cNvPr id="0" name=""/>
        <dsp:cNvSpPr/>
      </dsp:nvSpPr>
      <dsp:spPr>
        <a:xfrm>
          <a:off x="1" y="0"/>
          <a:ext cx="7920876" cy="4280024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2D84C-7F5B-4285-BD53-E504A2D7AAF2}">
      <dsp:nvSpPr>
        <dsp:cNvPr id="0" name=""/>
        <dsp:cNvSpPr/>
      </dsp:nvSpPr>
      <dsp:spPr>
        <a:xfrm>
          <a:off x="35598" y="985860"/>
          <a:ext cx="2127305" cy="2308302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300" u="sng" kern="1200" dirty="0" smtClean="0"/>
            <a:t>Estímulo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300" kern="1200" dirty="0" smtClean="0"/>
            <a:t>1)Mecánico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300" kern="1200" dirty="0" smtClean="0"/>
            <a:t>2)Químico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300" kern="1200" dirty="0" smtClean="0"/>
            <a:t>3)Eléctrico</a:t>
          </a:r>
          <a:endParaRPr lang="es-ES" sz="2300" kern="1200" dirty="0"/>
        </a:p>
      </dsp:txBody>
      <dsp:txXfrm>
        <a:off x="35598" y="985860"/>
        <a:ext cx="2127305" cy="2308302"/>
      </dsp:txXfrm>
    </dsp:sp>
    <dsp:sp modelId="{64818EE1-FD58-4556-891B-A17EC038DCF1}">
      <dsp:nvSpPr>
        <dsp:cNvPr id="0" name=""/>
        <dsp:cNvSpPr/>
      </dsp:nvSpPr>
      <dsp:spPr>
        <a:xfrm>
          <a:off x="2384131" y="985860"/>
          <a:ext cx="2182425" cy="2308302"/>
        </a:xfrm>
        <a:prstGeom prst="roundRect">
          <a:avLst/>
        </a:prstGeom>
        <a:gradFill rotWithShape="1">
          <a:gsLst>
            <a:gs pos="0">
              <a:schemeClr val="accent2">
                <a:shade val="47500"/>
                <a:satMod val="137000"/>
              </a:schemeClr>
            </a:gs>
            <a:gs pos="55000">
              <a:schemeClr val="accent2">
                <a:shade val="69000"/>
                <a:satMod val="137000"/>
              </a:schemeClr>
            </a:gs>
            <a:gs pos="100000">
              <a:schemeClr val="accent2"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300" kern="1200" dirty="0" smtClean="0"/>
            <a:t>Potenciales de Acción</a:t>
          </a:r>
          <a:endParaRPr lang="es-ES" sz="2300" kern="1200" dirty="0"/>
        </a:p>
      </dsp:txBody>
      <dsp:txXfrm>
        <a:off x="2384131" y="985860"/>
        <a:ext cx="2182425" cy="2308302"/>
      </dsp:txXfrm>
    </dsp:sp>
    <dsp:sp modelId="{C0C3F786-AC8F-4B4D-A01A-808C321A39D0}">
      <dsp:nvSpPr>
        <dsp:cNvPr id="0" name=""/>
        <dsp:cNvSpPr/>
      </dsp:nvSpPr>
      <dsp:spPr>
        <a:xfrm>
          <a:off x="4787785" y="1061702"/>
          <a:ext cx="3097495" cy="2156618"/>
        </a:xfrm>
        <a:prstGeom prst="roundRect">
          <a:avLst/>
        </a:prstGeom>
        <a:solidFill>
          <a:schemeClr val="accent2">
            <a:lumMod val="75000"/>
          </a:schemeClr>
        </a:solidFill>
        <a:ln w="6350" cap="rnd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b="1" kern="1200" dirty="0" smtClean="0"/>
            <a:t>1.- Fase de Reposo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b="1" kern="1200" dirty="0" smtClean="0"/>
            <a:t>2.- Fase de Despolarización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b="1" kern="1200" dirty="0" smtClean="0"/>
            <a:t>3.- Fase de Repolarización</a:t>
          </a:r>
          <a:endParaRPr lang="es-ES" sz="1800" b="1" kern="1200" dirty="0"/>
        </a:p>
      </dsp:txBody>
      <dsp:txXfrm>
        <a:off x="4787785" y="1061702"/>
        <a:ext cx="3097495" cy="2156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B19C1-C266-4AE2-BE5E-AE666C1E2019}" type="datetimeFigureOut">
              <a:rPr lang="es-ES" smtClean="0"/>
              <a:pPr/>
              <a:t>23/01/2014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C98B5-FFD8-4BC7-921E-8F329846CF8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31AD-0065-4AA4-B2C7-2FE70F7F9C54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4E23E-C6CD-455C-A2E1-A79F102B1B19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7BF0-8FF2-4D84-B2F5-D4A485660A5E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44C8-FBC0-47BB-82C9-E23FB3E74473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306E-D3DF-4AC8-88B9-A750F77CB285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DE67-F7F4-4466-89E1-1C3A301D29BE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CEA-A0F1-4EB4-AB01-81DC04BBA7E6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5195-BA7D-4E0F-9993-EAC48FFD461C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C920-1DEE-43A8-8C28-72B03716A563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8E4F4-109E-404B-AE8C-18D336D76948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E586F73-DDFD-4F59-BB4C-0CAF95F3EB55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C289B78-762A-4AEA-A974-96A04483B0EF}" type="datetime1">
              <a:rPr lang="es-ES" smtClean="0"/>
              <a:pPr/>
              <a:t>23/01/2014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s-ES" smtClean="0"/>
              <a:t>Guyton y Hall, Tratado de Fisiología Médica, XII ed., 2011 Elsevier España.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177C5F2-E88D-4633-B8E6-F226E2E4BA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Neuron%20Activity.wm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hevostek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Jonathan\Desktop\Neurons,%20Beginnin%20slide.wm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Trosseau%20Sign.wm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lonus%20Plantar,%20palmar%20y%20rotuliano,%20Dr.%20Johnnathan%20Molina.wmv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Videos\impulso%20nervioso.wm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Transporte%20Activo,%20bomba%20electr&#243;gena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3356992"/>
            <a:ext cx="8077200" cy="1673352"/>
          </a:xfrm>
        </p:spPr>
        <p:txBody>
          <a:bodyPr/>
          <a:lstStyle/>
          <a:p>
            <a:pPr algn="ctr"/>
            <a:r>
              <a:rPr lang="es-GT" dirty="0" smtClean="0"/>
              <a:t>Fisiología Humana</a:t>
            </a:r>
            <a:br>
              <a:rPr lang="es-GT" dirty="0" smtClean="0"/>
            </a:br>
            <a:r>
              <a:rPr lang="es-GT" dirty="0" smtClean="0"/>
              <a:t>2014</a:t>
            </a:r>
            <a:endParaRPr lang="es-ES" dirty="0"/>
          </a:p>
        </p:txBody>
      </p:sp>
      <p:pic>
        <p:nvPicPr>
          <p:cNvPr id="36866" name="Picture 2" descr="http://medicinaigss.files.wordpress.com/2008/04/escudo25.jpg?w=4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8617" y="0"/>
            <a:ext cx="1915383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8" name="Picture 4" descr="http://www.usac.edu.gt/images/escudo_usac_transparente_we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03648" cy="1403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157192"/>
            <a:ext cx="8229600" cy="1143000"/>
          </a:xfrm>
        </p:spPr>
        <p:txBody>
          <a:bodyPr/>
          <a:lstStyle/>
          <a:p>
            <a:pPr algn="r"/>
            <a:r>
              <a:rPr lang="es-GT" dirty="0" smtClean="0">
                <a:latin typeface="Monotype Corsiva" pitchFamily="66" charset="0"/>
              </a:rPr>
              <a:t>Potencial de acción nervioso</a:t>
            </a:r>
            <a:endParaRPr lang="es-ES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graphicFrame>
        <p:nvGraphicFramePr>
          <p:cNvPr id="5" name="4 Diagrama"/>
          <p:cNvGraphicFramePr/>
          <p:nvPr/>
        </p:nvGraphicFramePr>
        <p:xfrm>
          <a:off x="683568" y="1052736"/>
          <a:ext cx="7920880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s-GT" dirty="0" smtClean="0"/>
              <a:t>Potencial de Acción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Potencial de Acción </a:t>
            </a: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pic>
        <p:nvPicPr>
          <p:cNvPr id="8194" name="Picture 2" descr="http://www.educarchile.cl/UserFiles/P0001/Image/Mod_3_contenidos_estudiantes_ciencias_biologia/fig%2009.jpg"/>
          <p:cNvPicPr>
            <a:picLocks noChangeAspect="1" noChangeArrowheads="1"/>
          </p:cNvPicPr>
          <p:nvPr/>
        </p:nvPicPr>
        <p:blipFill>
          <a:blip r:embed="rId2" cstate="print"/>
          <a:srcRect l="2469" r="2469" b="16038"/>
          <a:stretch>
            <a:fillRect/>
          </a:stretch>
        </p:blipFill>
        <p:spPr bwMode="auto">
          <a:xfrm>
            <a:off x="1774489" y="1124744"/>
            <a:ext cx="6037871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5 Elipse"/>
          <p:cNvSpPr/>
          <p:nvPr/>
        </p:nvSpPr>
        <p:spPr>
          <a:xfrm>
            <a:off x="1403648" y="2780928"/>
            <a:ext cx="1080120" cy="50405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200" dirty="0" smtClean="0"/>
              <a:t>+35 </a:t>
            </a:r>
            <a:r>
              <a:rPr lang="es-GT" sz="1200" dirty="0" err="1" smtClean="0"/>
              <a:t>mV</a:t>
            </a:r>
            <a:endParaRPr lang="es-ES" sz="1200" dirty="0"/>
          </a:p>
        </p:txBody>
      </p:sp>
      <p:sp>
        <p:nvSpPr>
          <p:cNvPr id="7" name="6 Elipse"/>
          <p:cNvSpPr/>
          <p:nvPr/>
        </p:nvSpPr>
        <p:spPr>
          <a:xfrm>
            <a:off x="1403648" y="5157192"/>
            <a:ext cx="1008112" cy="50405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200" dirty="0" smtClean="0"/>
              <a:t>-90 </a:t>
            </a:r>
            <a:r>
              <a:rPr lang="es-GT" sz="1200" dirty="0" err="1" smtClean="0"/>
              <a:t>mV</a:t>
            </a:r>
            <a:endParaRPr lang="es-ES" sz="1200" dirty="0"/>
          </a:p>
        </p:txBody>
      </p:sp>
      <p:sp>
        <p:nvSpPr>
          <p:cNvPr id="8" name="7 Elipse"/>
          <p:cNvSpPr/>
          <p:nvPr/>
        </p:nvSpPr>
        <p:spPr>
          <a:xfrm>
            <a:off x="755576" y="4797152"/>
            <a:ext cx="1656184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100" dirty="0" smtClean="0"/>
              <a:t>-70 </a:t>
            </a:r>
            <a:r>
              <a:rPr lang="es-GT" sz="1100" dirty="0" err="1" smtClean="0"/>
              <a:t>mV</a:t>
            </a:r>
            <a:r>
              <a:rPr lang="es-GT" sz="1100" dirty="0" smtClean="0"/>
              <a:t> a -50 </a:t>
            </a:r>
            <a:r>
              <a:rPr lang="es-GT" sz="1100" dirty="0" err="1" smtClean="0"/>
              <a:t>mV</a:t>
            </a:r>
            <a:endParaRPr lang="es-E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Potencial de Acción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808"/>
            <a:ext cx="7211144" cy="4625609"/>
          </a:xfrm>
        </p:spPr>
        <p:txBody>
          <a:bodyPr>
            <a:normAutofit/>
          </a:bodyPr>
          <a:lstStyle/>
          <a:p>
            <a:pPr algn="just"/>
            <a:r>
              <a:rPr lang="es-GT" dirty="0" smtClean="0"/>
              <a:t>Fase de Reposo</a:t>
            </a:r>
          </a:p>
          <a:p>
            <a:pPr algn="just">
              <a:buNone/>
            </a:pPr>
            <a:r>
              <a:rPr lang="es-GT" sz="1800" dirty="0" smtClean="0"/>
              <a:t>Membrana polarizada -90mV</a:t>
            </a:r>
          </a:p>
          <a:p>
            <a:pPr algn="just"/>
            <a:r>
              <a:rPr lang="es-GT" dirty="0" smtClean="0"/>
              <a:t>Fase de Despolarización</a:t>
            </a:r>
          </a:p>
          <a:p>
            <a:pPr algn="just">
              <a:buNone/>
            </a:pPr>
            <a:r>
              <a:rPr lang="es-GT" sz="1900" dirty="0" smtClean="0"/>
              <a:t>Se neutraliza el potencial de membrana por la entrada rápida de Na+.</a:t>
            </a:r>
          </a:p>
          <a:p>
            <a:pPr algn="just">
              <a:buNone/>
            </a:pPr>
            <a:r>
              <a:rPr lang="es-GT" sz="1900" dirty="0" smtClean="0"/>
              <a:t>Sobreexcitación en Neuronas grandes, llegan a +35 </a:t>
            </a:r>
            <a:r>
              <a:rPr lang="es-GT" sz="1900" dirty="0" err="1" smtClean="0"/>
              <a:t>mV</a:t>
            </a:r>
            <a:r>
              <a:rPr lang="es-GT" sz="1900" dirty="0" smtClean="0"/>
              <a:t>.</a:t>
            </a:r>
          </a:p>
          <a:p>
            <a:pPr algn="just">
              <a:buNone/>
            </a:pPr>
            <a:r>
              <a:rPr lang="es-GT" sz="1900" dirty="0" smtClean="0"/>
              <a:t>Pequeñas neuronas llegan a</a:t>
            </a:r>
            <a:r>
              <a:rPr lang="es-GT" sz="2000" dirty="0" smtClean="0"/>
              <a:t> 0 </a:t>
            </a:r>
            <a:r>
              <a:rPr lang="es-GT" sz="1900" dirty="0" err="1" smtClean="0"/>
              <a:t>mV</a:t>
            </a:r>
            <a:r>
              <a:rPr lang="es-GT" sz="1900" dirty="0" smtClean="0"/>
              <a:t>.</a:t>
            </a:r>
          </a:p>
          <a:p>
            <a:pPr algn="just"/>
            <a:r>
              <a:rPr lang="es-GT" dirty="0" smtClean="0"/>
              <a:t>Fase de Repolarización</a:t>
            </a:r>
          </a:p>
          <a:p>
            <a:pPr algn="just">
              <a:buNone/>
            </a:pPr>
            <a:r>
              <a:rPr lang="es-GT" sz="1800" dirty="0" smtClean="0"/>
              <a:t>Difusión de K+ hacia afuera, con apertura Lenta de los canales de K+.</a:t>
            </a:r>
          </a:p>
          <a:p>
            <a:pPr algn="just">
              <a:buNone/>
            </a:pPr>
            <a:r>
              <a:rPr lang="es-GT" sz="1800" dirty="0" smtClean="0"/>
              <a:t>Inactivación Lenta de los canales de Na+.</a:t>
            </a:r>
          </a:p>
          <a:p>
            <a:pPr algn="just">
              <a:buNone/>
            </a:pPr>
            <a:r>
              <a:rPr lang="es-GT" sz="1800" dirty="0" smtClean="0"/>
              <a:t>Bomba Na+/K+ </a:t>
            </a:r>
            <a:r>
              <a:rPr lang="es-GT" sz="1800" dirty="0" err="1" smtClean="0"/>
              <a:t>ATPasa</a:t>
            </a:r>
            <a:endParaRPr lang="es-ES" sz="1800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pic>
        <p:nvPicPr>
          <p:cNvPr id="5" name="Picture 2" descr="http://www.genomasur.com/BCH/BCH_libro/imagenescap_9/impul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-27384"/>
            <a:ext cx="2267744" cy="2303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Actividad Neural</a:t>
            </a:r>
            <a:endParaRPr lang="es-ES" dirty="0"/>
          </a:p>
        </p:txBody>
      </p:sp>
      <p:pic>
        <p:nvPicPr>
          <p:cNvPr id="4" name="Neuron Activity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47664" y="1772816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Potencial de Acción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s-GT" sz="3600" u="sng" dirty="0" smtClean="0"/>
              <a:t>Canales de Na+ y K+ activados por voltaje</a:t>
            </a:r>
          </a:p>
          <a:p>
            <a:pPr algn="ctr">
              <a:buNone/>
            </a:pPr>
            <a:endParaRPr lang="es-GT" sz="3600" dirty="0" smtClean="0"/>
          </a:p>
          <a:p>
            <a:pPr algn="just">
              <a:buNone/>
            </a:pPr>
            <a:r>
              <a:rPr lang="es-GT" sz="2000" dirty="0" smtClean="0"/>
              <a:t>-</a:t>
            </a:r>
            <a:r>
              <a:rPr lang="es-GT" sz="2400" dirty="0" smtClean="0"/>
              <a:t>Canal Na+ activado por voltaje es el necesario tanto para la despolarización como para la </a:t>
            </a:r>
            <a:r>
              <a:rPr lang="es-GT" sz="2400" dirty="0" err="1" smtClean="0"/>
              <a:t>repolarización</a:t>
            </a:r>
            <a:r>
              <a:rPr lang="es-GT" sz="2400" dirty="0" smtClean="0"/>
              <a:t>.</a:t>
            </a:r>
          </a:p>
          <a:p>
            <a:pPr algn="just">
              <a:buNone/>
            </a:pPr>
            <a:r>
              <a:rPr lang="es-GT" sz="2400" dirty="0" smtClean="0"/>
              <a:t>-Canal K+ activado por voltaje es importante para AUMENTAR la rapidez de la </a:t>
            </a:r>
            <a:r>
              <a:rPr lang="es-GT" sz="2400" dirty="0" err="1" smtClean="0"/>
              <a:t>repolarización</a:t>
            </a:r>
            <a:r>
              <a:rPr lang="es-GT" sz="2400" dirty="0" smtClean="0"/>
              <a:t>.</a:t>
            </a:r>
            <a:endParaRPr lang="es-ES" sz="2400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es-GT" sz="3200" dirty="0" smtClean="0"/>
              <a:t>Canales de Na+ y K+ Activados por Voltaje</a:t>
            </a:r>
            <a:endParaRPr lang="es-ES" sz="3200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907704" y="908720"/>
            <a:ext cx="5364088" cy="53692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4 Rectángulo"/>
          <p:cNvSpPr/>
          <p:nvPr/>
        </p:nvSpPr>
        <p:spPr>
          <a:xfrm>
            <a:off x="5004049" y="2361654"/>
            <a:ext cx="5040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G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380312" y="1052736"/>
            <a:ext cx="1763688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400" dirty="0" smtClean="0">
                <a:solidFill>
                  <a:schemeClr val="accent3">
                    <a:lumMod val="75000"/>
                  </a:schemeClr>
                </a:solidFill>
              </a:rPr>
              <a:t>La compuerta de inactivación del Na+  no  se abre nuevamente hasta que los valores lleguen aproximadamente a los de reposo.</a:t>
            </a:r>
            <a:endParaRPr lang="es-ES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 flipH="1" flipV="1">
            <a:off x="6444208" y="2204864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dirty="0" smtClean="0"/>
              <a:t>¿Alguna Pregunta?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3419872" y="3068960"/>
            <a:ext cx="187220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6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¿?</a:t>
            </a:r>
            <a:endParaRPr lang="es-ES" sz="6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Función de Otros Iones durante el Potencial de Acción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GT" dirty="0" smtClean="0"/>
              <a:t>Aniones no difusibles: </a:t>
            </a:r>
          </a:p>
          <a:p>
            <a:pPr algn="just">
              <a:buNone/>
            </a:pPr>
            <a:r>
              <a:rPr lang="es-GT" dirty="0" smtClean="0"/>
              <a:t>                 1) Proteínas</a:t>
            </a:r>
          </a:p>
          <a:p>
            <a:pPr algn="just">
              <a:buNone/>
            </a:pPr>
            <a:r>
              <a:rPr lang="es-GT" dirty="0" smtClean="0"/>
              <a:t>                 2) Fosfatos Orgánicos</a:t>
            </a:r>
          </a:p>
          <a:p>
            <a:pPr algn="just">
              <a:buNone/>
            </a:pPr>
            <a:r>
              <a:rPr lang="es-GT" dirty="0" smtClean="0"/>
              <a:t>                 3) Sulfatos</a:t>
            </a:r>
          </a:p>
          <a:p>
            <a:pPr algn="just"/>
            <a:r>
              <a:rPr lang="es-GT" dirty="0" smtClean="0"/>
              <a:t>Ca</a:t>
            </a:r>
            <a:r>
              <a:rPr lang="es-GT" sz="1400" dirty="0" smtClean="0"/>
              <a:t>2+: </a:t>
            </a:r>
          </a:p>
          <a:p>
            <a:pPr algn="just">
              <a:buNone/>
            </a:pPr>
            <a:r>
              <a:rPr lang="es-GT" dirty="0" smtClean="0"/>
              <a:t>-Gradiente de Calcio, por bombas y por canales activados por voltaje</a:t>
            </a:r>
            <a:r>
              <a:rPr lang="es-GT" sz="2400" i="1" dirty="0" smtClean="0"/>
              <a:t>(activación 20 veces más lenta que los de Na+)</a:t>
            </a:r>
            <a:r>
              <a:rPr lang="es-GT" dirty="0" smtClean="0"/>
              <a:t>, de 10,000 veces.</a:t>
            </a:r>
            <a:r>
              <a:rPr lang="es-ES" sz="1400" dirty="0" smtClean="0"/>
              <a:t> </a:t>
            </a:r>
          </a:p>
          <a:p>
            <a:pPr algn="just">
              <a:buNone/>
            </a:pPr>
            <a:r>
              <a:rPr lang="es-GT" dirty="0" smtClean="0"/>
              <a:t>-Tetania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err="1" smtClean="0"/>
              <a:t>Chvostek</a:t>
            </a:r>
            <a:r>
              <a:rPr lang="es-GT" dirty="0" smtClean="0"/>
              <a:t> </a:t>
            </a:r>
            <a:r>
              <a:rPr lang="es-GT" dirty="0" err="1" smtClean="0"/>
              <a:t>Sign</a:t>
            </a:r>
            <a:endParaRPr lang="es-ES" dirty="0"/>
          </a:p>
        </p:txBody>
      </p:sp>
      <p:pic>
        <p:nvPicPr>
          <p:cNvPr id="4" name="Chevostek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801813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s-GT" dirty="0" smtClean="0"/>
              <a:t>Potenciales de membrana y </a:t>
            </a:r>
            <a:br>
              <a:rPr lang="es-GT" dirty="0" smtClean="0"/>
            </a:br>
            <a:r>
              <a:rPr lang="es-GT" dirty="0" smtClean="0"/>
              <a:t>Potenciales de acción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15280" y="5085184"/>
            <a:ext cx="8077200" cy="1499616"/>
          </a:xfrm>
        </p:spPr>
        <p:txBody>
          <a:bodyPr/>
          <a:lstStyle/>
          <a:p>
            <a:pPr algn="r"/>
            <a:r>
              <a:rPr lang="es-GT" sz="2400" dirty="0" smtClean="0"/>
              <a:t>Dr. Johnnathan Emanuel Molina</a:t>
            </a:r>
          </a:p>
          <a:p>
            <a:pPr algn="r"/>
            <a:r>
              <a:rPr lang="es-GT" sz="2400" dirty="0" smtClean="0"/>
              <a:t>Fisiología Humana</a:t>
            </a:r>
          </a:p>
          <a:p>
            <a:pPr algn="r"/>
            <a:r>
              <a:rPr lang="es-GT" sz="2400" dirty="0" smtClean="0"/>
              <a:t>2014</a:t>
            </a:r>
            <a:endParaRPr lang="es-ES" sz="2400" dirty="0"/>
          </a:p>
        </p:txBody>
      </p:sp>
      <p:pic>
        <p:nvPicPr>
          <p:cNvPr id="5" name="Neurons, Beginnin slid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75856" y="890718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Trousseau </a:t>
            </a:r>
            <a:r>
              <a:rPr lang="es-GT" dirty="0" err="1" smtClean="0"/>
              <a:t>Sign</a:t>
            </a:r>
            <a:endParaRPr lang="es-ES" dirty="0"/>
          </a:p>
        </p:txBody>
      </p:sp>
      <p:pic>
        <p:nvPicPr>
          <p:cNvPr id="4" name="Trosseau Sign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801813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err="1" smtClean="0"/>
              <a:t>Clonus</a:t>
            </a:r>
            <a:r>
              <a:rPr lang="es-GT" dirty="0" smtClean="0"/>
              <a:t>/Tetania</a:t>
            </a:r>
            <a:endParaRPr lang="es-ES" dirty="0"/>
          </a:p>
        </p:txBody>
      </p:sp>
      <p:pic>
        <p:nvPicPr>
          <p:cNvPr id="4" name="Clonus Plantar, palmar y rotuliano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801813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Inicio del Potencial de Acción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Retroalimentación</a:t>
            </a:r>
          </a:p>
          <a:p>
            <a:r>
              <a:rPr lang="es-GT" dirty="0" smtClean="0"/>
              <a:t>Umbral de inicio                               </a:t>
            </a:r>
            <a:r>
              <a:rPr lang="es-GT" dirty="0" smtClean="0">
                <a:ln>
                  <a:solidFill>
                    <a:srgbClr val="FF0000"/>
                  </a:solidFill>
                </a:ln>
              </a:rPr>
              <a:t>-65 </a:t>
            </a:r>
            <a:r>
              <a:rPr lang="es-GT" dirty="0" err="1" smtClean="0">
                <a:ln>
                  <a:solidFill>
                    <a:srgbClr val="FF0000"/>
                  </a:solidFill>
                </a:ln>
              </a:rPr>
              <a:t>mV</a:t>
            </a:r>
            <a:endParaRPr lang="es-GT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endParaRPr lang="es-ES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779912" y="2636912"/>
            <a:ext cx="23042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6" name="Picture 2" descr="http://cnho.files.wordpress.com/2009/12/potencial-de-accion.png%3Fw%3D300%26h%3D2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96952"/>
            <a:ext cx="3528392" cy="3481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dirty="0" smtClean="0"/>
              <a:t>Potencial de Acción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GT" dirty="0" smtClean="0"/>
              <a:t>Impulso Nervioso/Muscular: </a:t>
            </a:r>
            <a:r>
              <a:rPr lang="es-GT" sz="2000" i="1" dirty="0" smtClean="0"/>
              <a:t>Transmisión del proceso de despolarización a lo largo de una fibra nerviosa o muscular.</a:t>
            </a:r>
          </a:p>
          <a:p>
            <a:pPr algn="just"/>
            <a:r>
              <a:rPr lang="es-GT" dirty="0" smtClean="0"/>
              <a:t>Propagación del Impulso</a:t>
            </a:r>
          </a:p>
          <a:p>
            <a:pPr algn="just"/>
            <a:r>
              <a:rPr lang="es-GT" dirty="0" smtClean="0"/>
              <a:t>Dirección de la Propagación</a:t>
            </a:r>
          </a:p>
          <a:p>
            <a:pPr algn="just"/>
            <a:r>
              <a:rPr lang="es-GT" dirty="0" smtClean="0"/>
              <a:t>Principio del todo o nada</a:t>
            </a:r>
          </a:p>
          <a:p>
            <a:pPr algn="just"/>
            <a:r>
              <a:rPr lang="es-GT" dirty="0" smtClean="0"/>
              <a:t>Meseta en algunos Potenciales de Acción</a:t>
            </a:r>
          </a:p>
          <a:p>
            <a:pPr algn="just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Meseta en ALGUNAS  Células…</a:t>
            </a:r>
            <a:endParaRPr lang="es-E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953" t="18311" r="41992" b="49463"/>
          <a:stretch>
            <a:fillRect/>
          </a:stretch>
        </p:blipFill>
        <p:spPr bwMode="auto">
          <a:xfrm>
            <a:off x="1763688" y="1556792"/>
            <a:ext cx="5709537" cy="473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40966"/>
          </a:xfrm>
        </p:spPr>
        <p:txBody>
          <a:bodyPr/>
          <a:lstStyle/>
          <a:p>
            <a:r>
              <a:rPr lang="es-GT" dirty="0" smtClean="0"/>
              <a:t>Potenciales de Acción Rítmicos </a:t>
            </a: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pic>
        <p:nvPicPr>
          <p:cNvPr id="2050" name="Picture 2" descr="G:\DCIM\100ANDRO\DSC_1249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5541" t="5812" r="15155" b="37323"/>
          <a:stretch>
            <a:fillRect/>
          </a:stretch>
        </p:blipFill>
        <p:spPr bwMode="auto">
          <a:xfrm>
            <a:off x="2123728" y="1700808"/>
            <a:ext cx="5382598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5 CuadroTexto"/>
          <p:cNvSpPr txBox="1"/>
          <p:nvPr/>
        </p:nvSpPr>
        <p:spPr>
          <a:xfrm>
            <a:off x="179512" y="2348880"/>
            <a:ext cx="2076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GT" sz="2800" dirty="0" smtClean="0">
                <a:latin typeface="+mj-lt"/>
              </a:rPr>
              <a:t>¿3 ejemplos?</a:t>
            </a:r>
            <a:endParaRPr lang="es-E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Conducción Saltatoria</a:t>
            </a:r>
            <a:endParaRPr lang="es-ES" dirty="0"/>
          </a:p>
        </p:txBody>
      </p:sp>
      <p:pic>
        <p:nvPicPr>
          <p:cNvPr id="4098" name="Picture 2" descr="G:\DCIM\100ANDRO\DSC_125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4426" t="10328" r="7048" b="17376"/>
          <a:stretch>
            <a:fillRect/>
          </a:stretch>
        </p:blipFill>
        <p:spPr bwMode="auto">
          <a:xfrm>
            <a:off x="1475656" y="1988840"/>
            <a:ext cx="5995768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8958"/>
          </a:xfrm>
        </p:spPr>
        <p:txBody>
          <a:bodyPr/>
          <a:lstStyle/>
          <a:p>
            <a:r>
              <a:rPr lang="es-GT" dirty="0" smtClean="0"/>
              <a:t>Potenciales Subliminales</a:t>
            </a: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  <p:pic>
        <p:nvPicPr>
          <p:cNvPr id="3074" name="Picture 2" descr="G:\DCIM\100ANDRO\DSC_1248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3859" t="15119" r="11804" b="22724"/>
          <a:stretch>
            <a:fillRect/>
          </a:stretch>
        </p:blipFill>
        <p:spPr bwMode="auto">
          <a:xfrm>
            <a:off x="1763688" y="1922934"/>
            <a:ext cx="5616624" cy="3522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Período Refractario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Absoluto</a:t>
            </a:r>
          </a:p>
          <a:p>
            <a:r>
              <a:rPr lang="es-GT" dirty="0" smtClean="0"/>
              <a:t>Relativo</a:t>
            </a:r>
            <a:endParaRPr lang="es-ES" dirty="0"/>
          </a:p>
        </p:txBody>
      </p:sp>
      <p:pic>
        <p:nvPicPr>
          <p:cNvPr id="4" name="Picture 2" descr="http://cnho.files.wordpress.com/2009/12/potencial-de-accion.png%3Fw%3D300%26h%3D2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379" y="1988840"/>
            <a:ext cx="4159919" cy="4104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almightydad.com/wp-content/uploads/2009/09/questions.jpg"/>
          <p:cNvPicPr>
            <a:picLocks noChangeAspect="1" noChangeArrowheads="1"/>
          </p:cNvPicPr>
          <p:nvPr/>
        </p:nvPicPr>
        <p:blipFill>
          <a:blip r:embed="rId2" cstate="print"/>
          <a:srcRect l="5670" t="6536" r="5501" b="6318"/>
          <a:stretch>
            <a:fillRect/>
          </a:stretch>
        </p:blipFill>
        <p:spPr bwMode="auto">
          <a:xfrm>
            <a:off x="2987824" y="1916832"/>
            <a:ext cx="338437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Dudas y Comentarios…</a:t>
            </a:r>
            <a:endParaRPr lang="es-ES" dirty="0"/>
          </a:p>
        </p:txBody>
      </p:sp>
      <p:pic>
        <p:nvPicPr>
          <p:cNvPr id="3074" name="Picture 2" descr="http://www.guiainfantil.com/uploads/educacion/nino-nerd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2843808" cy="4143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://idealust.me/wp-content/uploads/2013/05/askmykid_po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0845" y="1556792"/>
            <a:ext cx="2683155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Potenciales de membrana y Potenciales de acción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70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GT" b="1" dirty="0" smtClean="0"/>
              <a:t>Física básica de los potenciales de membrana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/>
              <a:t>Medición del potencial de membrana</a:t>
            </a:r>
            <a:endParaRPr lang="es-ES" b="1" dirty="0"/>
          </a:p>
          <a:p>
            <a:pPr marL="514350" indent="-514350" algn="just">
              <a:buFont typeface="+mj-lt"/>
              <a:buAutoNum type="arabicPeriod"/>
            </a:pPr>
            <a:r>
              <a:rPr lang="es-GT" b="1" dirty="0"/>
              <a:t> </a:t>
            </a:r>
            <a:r>
              <a:rPr lang="es-GT" b="1" dirty="0" smtClean="0"/>
              <a:t>Potencial </a:t>
            </a:r>
            <a:r>
              <a:rPr lang="es-GT" b="1" dirty="0"/>
              <a:t>de membrana en reposo de los nervios</a:t>
            </a:r>
            <a:endParaRPr lang="es-ES" b="1" dirty="0"/>
          </a:p>
          <a:p>
            <a:pPr marL="514350" indent="-514350" algn="just">
              <a:buFont typeface="+mj-lt"/>
              <a:buAutoNum type="arabicPeriod"/>
            </a:pPr>
            <a:r>
              <a:rPr lang="es-GT" b="1" dirty="0"/>
              <a:t> </a:t>
            </a:r>
            <a:r>
              <a:rPr lang="es-GT" b="1" dirty="0" smtClean="0"/>
              <a:t>Potencial </a:t>
            </a:r>
            <a:r>
              <a:rPr lang="es-GT" b="1" dirty="0"/>
              <a:t>de acción nervioso</a:t>
            </a:r>
            <a:endParaRPr lang="es-ES" b="1" dirty="0"/>
          </a:p>
          <a:p>
            <a:pPr marL="514350" indent="-514350" algn="just">
              <a:buFont typeface="+mj-lt"/>
              <a:buAutoNum type="arabicPeriod"/>
            </a:pPr>
            <a:r>
              <a:rPr lang="es-GT" b="1" dirty="0"/>
              <a:t> </a:t>
            </a:r>
            <a:r>
              <a:rPr lang="es-GT" b="1" dirty="0" smtClean="0"/>
              <a:t>Función </a:t>
            </a:r>
            <a:r>
              <a:rPr lang="es-GT" b="1" dirty="0"/>
              <a:t>de otros iones durante el potencial de acción</a:t>
            </a:r>
            <a:endParaRPr lang="es-ES" b="1" dirty="0"/>
          </a:p>
          <a:p>
            <a:pPr marL="514350" indent="-514350" algn="just">
              <a:buFont typeface="+mj-lt"/>
              <a:buAutoNum type="arabicPeriod"/>
            </a:pPr>
            <a:r>
              <a:rPr lang="es-GT" b="1" dirty="0"/>
              <a:t> </a:t>
            </a:r>
            <a:r>
              <a:rPr lang="es-GT" b="1" dirty="0" smtClean="0"/>
              <a:t>Propagación </a:t>
            </a:r>
            <a:r>
              <a:rPr lang="es-GT" b="1" dirty="0"/>
              <a:t>del potencial de acción</a:t>
            </a:r>
            <a:endParaRPr lang="es-ES" b="1" dirty="0"/>
          </a:p>
          <a:p>
            <a:pPr marL="514350" indent="-514350" algn="just">
              <a:buFont typeface="+mj-lt"/>
              <a:buAutoNum type="arabicPeriod"/>
            </a:pPr>
            <a:r>
              <a:rPr lang="es-GT" b="1" dirty="0"/>
              <a:t> </a:t>
            </a:r>
            <a:r>
              <a:rPr lang="es-GT" b="1" dirty="0" smtClean="0"/>
              <a:t>Restablecimiento </a:t>
            </a:r>
            <a:r>
              <a:rPr lang="es-GT" b="1" dirty="0"/>
              <a:t>de los gradientes iónicos de sodio y potasio tras completarse los potenciales </a:t>
            </a:r>
            <a:r>
              <a:rPr lang="es-GT" b="1" dirty="0" smtClean="0"/>
              <a:t>de </a:t>
            </a:r>
            <a:r>
              <a:rPr lang="es-GT" b="1" dirty="0"/>
              <a:t>acción: la importancia del metabolismo de energía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 smtClean="0"/>
              <a:t>Meseta </a:t>
            </a:r>
            <a:r>
              <a:rPr lang="es-GT" b="1" dirty="0"/>
              <a:t>en ALGUNOS potenciales de acción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 smtClean="0"/>
              <a:t>Ritmicidad </a:t>
            </a:r>
            <a:r>
              <a:rPr lang="es-GT" b="1" dirty="0"/>
              <a:t>de algunos tejidos excitables: descarga repetitiva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 smtClean="0"/>
              <a:t>Características </a:t>
            </a:r>
            <a:r>
              <a:rPr lang="es-GT" b="1" dirty="0"/>
              <a:t>especiales de la transmisión de señales en los troncos nerviosos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 smtClean="0"/>
              <a:t>Excitación</a:t>
            </a:r>
            <a:r>
              <a:rPr lang="es-GT" b="1" dirty="0"/>
              <a:t>: el proceso de la generación del potencial de acción</a:t>
            </a:r>
            <a:endParaRPr lang="es-ES" b="1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GT" b="1" dirty="0" smtClean="0"/>
              <a:t>Registro </a:t>
            </a:r>
            <a:r>
              <a:rPr lang="es-GT" b="1" dirty="0"/>
              <a:t>de potenciales de membrana y potenciales de acción </a:t>
            </a:r>
            <a:endParaRPr lang="es-ES" b="1" dirty="0"/>
          </a:p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1"/>
          <p:cNvPicPr/>
          <p:nvPr/>
        </p:nvPicPr>
        <p:blipFill rotWithShape="1">
          <a:blip r:embed="rId2" cstate="print"/>
          <a:srcRect l="31339" t="26361" r="21740" b="1690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 w="12700">
            <a:solidFill>
              <a:prstClr val="black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07/7/7/main" xmlns:wps="http://schemas.microsoft.com/office/word/2008/6/28/wordprocessingShape" xmlns:wne="http://schemas.microsoft.com/office/word/2006/wordml" xmlns:wpi="http://schemas.microsoft.com/office/word/2008/6/28/wordprocessingInk" xmlns:wpg="http://schemas.microsoft.com/office/word/2008/6/28/wordprocessingGroup" xmlns:w14="http://schemas.microsoft.com/office/word/2009/2/wordml" xmlns:w="http://schemas.openxmlformats.org/wordprocessingml/2006/main" xmlns:w10="urn:schemas-microsoft-com:office:word" xmlns:wp="http://schemas.openxmlformats.org/drawingml/2006/wordprocessingDrawing" xmlns:wp14="http://schemas.microsoft.com/office/word/2008/9/16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08/6/28/wordprocessingCanvas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GT" sz="6600" dirty="0" smtClean="0">
                <a:latin typeface="Monotype Corsiva" pitchFamily="66" charset="0"/>
              </a:rPr>
              <a:t>Gracias…</a:t>
            </a:r>
            <a:endParaRPr lang="es-ES" sz="6600" dirty="0">
              <a:latin typeface="Monotype Corsiva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s-GT" sz="3600" dirty="0" smtClean="0"/>
              <a:t>Señales Nerviosas…</a:t>
            </a:r>
            <a:endParaRPr lang="es-ES" sz="3600" dirty="0"/>
          </a:p>
        </p:txBody>
      </p:sp>
      <p:pic>
        <p:nvPicPr>
          <p:cNvPr id="6" name="impulso nervioso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93850" y="1644650"/>
            <a:ext cx="6218238" cy="466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GT" sz="4800" dirty="0" smtClean="0">
                <a:latin typeface="Monotype Corsiva" pitchFamily="66" charset="0"/>
              </a:rPr>
              <a:t>Potencial de membrana</a:t>
            </a:r>
            <a:endParaRPr lang="es-ES" sz="4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GT" b="1" dirty="0" smtClean="0"/>
              <a:t>Física básica de los potenciales de membrana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s-GT" dirty="0" smtClean="0"/>
              <a:t>¿Qué es Potencial?</a:t>
            </a:r>
          </a:p>
          <a:p>
            <a:pPr>
              <a:buFont typeface="Wingdings" pitchFamily="2" charset="2"/>
              <a:buChar char="ü"/>
            </a:pPr>
            <a:r>
              <a:rPr lang="es-GT" dirty="0" smtClean="0"/>
              <a:t>Potencial de Difusión</a:t>
            </a:r>
          </a:p>
          <a:p>
            <a:pPr>
              <a:buFont typeface="Wingdings" pitchFamily="2" charset="2"/>
              <a:buChar char="ü"/>
            </a:pPr>
            <a:r>
              <a:rPr lang="es-GT" dirty="0" smtClean="0"/>
              <a:t>Potencial de </a:t>
            </a:r>
            <a:r>
              <a:rPr lang="es-GT" dirty="0" err="1" smtClean="0"/>
              <a:t>Nernst</a:t>
            </a:r>
            <a:endParaRPr lang="es-GT" dirty="0" smtClean="0"/>
          </a:p>
          <a:p>
            <a:pPr>
              <a:buFont typeface="Wingdings" pitchFamily="2" charset="2"/>
              <a:buChar char="ü"/>
            </a:pPr>
            <a:r>
              <a:rPr lang="es-GT" dirty="0" smtClean="0"/>
              <a:t>Ecuación de Goldman-</a:t>
            </a:r>
            <a:r>
              <a:rPr lang="es-GT" dirty="0" err="1" smtClean="0"/>
              <a:t>Hodgkin</a:t>
            </a:r>
            <a:r>
              <a:rPr lang="es-GT" dirty="0" smtClean="0"/>
              <a:t>-</a:t>
            </a:r>
            <a:r>
              <a:rPr lang="es-GT" dirty="0" err="1" smtClean="0"/>
              <a:t>Katz</a:t>
            </a:r>
            <a:endParaRPr lang="es-GT" dirty="0"/>
          </a:p>
          <a:p>
            <a:pPr algn="ctr">
              <a:buNone/>
            </a:pPr>
            <a:r>
              <a:rPr lang="es-GT" sz="2000" i="1" dirty="0" smtClean="0"/>
              <a:t>“Un gradiente de concentración positivo en el interior de la célula causa electronegatividad en el interior de la misma por la difusión del ión desde el interior hacia el exterior”</a:t>
            </a:r>
          </a:p>
          <a:p>
            <a:pPr algn="just">
              <a:buFont typeface="Wingdings" pitchFamily="2" charset="2"/>
              <a:buChar char="ü"/>
            </a:pPr>
            <a:r>
              <a:rPr lang="es-GT" sz="2000" b="1" i="1" dirty="0" smtClean="0"/>
              <a:t>El Potencial de Difusión depende de 3 factores:</a:t>
            </a:r>
          </a:p>
          <a:p>
            <a:pPr algn="just">
              <a:buNone/>
            </a:pPr>
            <a:r>
              <a:rPr lang="es-GT" sz="2000" i="1" dirty="0" smtClean="0"/>
              <a:t>1.-</a:t>
            </a:r>
          </a:p>
          <a:p>
            <a:pPr algn="just">
              <a:buNone/>
            </a:pPr>
            <a:r>
              <a:rPr lang="es-GT" sz="2000" i="1" dirty="0" smtClean="0"/>
              <a:t>2.-</a:t>
            </a:r>
          </a:p>
          <a:p>
            <a:pPr algn="just">
              <a:buNone/>
            </a:pPr>
            <a:r>
              <a:rPr lang="es-GT" sz="2000" i="1" dirty="0" smtClean="0"/>
              <a:t>3.-</a:t>
            </a:r>
          </a:p>
          <a:p>
            <a:pPr algn="just">
              <a:buNone/>
            </a:pPr>
            <a:endParaRPr lang="es-GT" sz="2000" i="1" dirty="0"/>
          </a:p>
          <a:p>
            <a:pPr algn="just">
              <a:buNone/>
            </a:pPr>
            <a:r>
              <a:rPr lang="es-GT" sz="2000" i="1" dirty="0" smtClean="0"/>
              <a:t>El desequilibrio iónico (aniones y cationes) por la permeabilidad selectiva de la membrana  determina un potencial de reposo de -90mV</a:t>
            </a:r>
            <a:endParaRPr lang="es-ES" sz="2000" i="1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Potencial de Membrana en reposo de los nervios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33222" indent="-514350">
              <a:buFont typeface="+mj-lt"/>
              <a:buAutoNum type="arabicPeriod"/>
            </a:pPr>
            <a:r>
              <a:rPr lang="es-GT" dirty="0" smtClean="0"/>
              <a:t>Aniones no difusibles</a:t>
            </a:r>
          </a:p>
          <a:p>
            <a:pPr marL="633222" indent="-514350">
              <a:buFont typeface="+mj-lt"/>
              <a:buAutoNum type="arabicPeriod"/>
            </a:pPr>
            <a:r>
              <a:rPr lang="es-GT" dirty="0" smtClean="0"/>
              <a:t>Transporte Activo –Bomba Na+/K+ </a:t>
            </a:r>
            <a:r>
              <a:rPr lang="es-GT" dirty="0" err="1" smtClean="0"/>
              <a:t>ATPasa</a:t>
            </a:r>
            <a:r>
              <a:rPr lang="es-GT" dirty="0" smtClean="0"/>
              <a:t> </a:t>
            </a:r>
          </a:p>
          <a:p>
            <a:pPr>
              <a:buNone/>
            </a:pPr>
            <a:r>
              <a:rPr lang="es-GT" sz="2400" i="1" dirty="0" smtClean="0"/>
              <a:t>Bomba Electrógena</a:t>
            </a:r>
          </a:p>
          <a:p>
            <a:pPr>
              <a:buNone/>
            </a:pPr>
            <a:r>
              <a:rPr lang="es-GT" sz="2400" i="1" dirty="0" smtClean="0"/>
              <a:t>Genera Gradientes de Concentración para el Na+ y el K+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es-GT" sz="2400" i="1" dirty="0" smtClean="0"/>
              <a:t>Na+(i):                                                  Na+(o):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es-GT" sz="2400" i="1" dirty="0" smtClean="0"/>
              <a:t>K+(i):                                                       k+(o):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es-GT" i="1" dirty="0" smtClean="0"/>
              <a:t>Canal de Fuga K</a:t>
            </a:r>
            <a:r>
              <a:rPr lang="es-GT" sz="2400" i="1" dirty="0" smtClean="0"/>
              <a:t>+ (dominio de poros en tándem)</a:t>
            </a:r>
          </a:p>
          <a:p>
            <a:pPr marL="514350" indent="-514350" algn="just">
              <a:buNone/>
            </a:pPr>
            <a:endParaRPr lang="es-GT" sz="2400" i="1" dirty="0" smtClean="0"/>
          </a:p>
          <a:p>
            <a:pPr marL="514350" indent="-514350" algn="just">
              <a:buNone/>
            </a:pPr>
            <a:r>
              <a:rPr lang="es-GT" sz="2400" i="1" dirty="0" smtClean="0"/>
              <a:t>Establecimiento del Potencial de membrana:</a:t>
            </a:r>
          </a:p>
          <a:p>
            <a:pPr marL="514350" indent="-514350" algn="just">
              <a:buNone/>
            </a:pPr>
            <a:r>
              <a:rPr lang="es-GT" sz="2400" i="1" dirty="0"/>
              <a:t> </a:t>
            </a:r>
            <a:r>
              <a:rPr lang="es-GT" sz="2400" i="1" dirty="0" smtClean="0"/>
              <a:t>               1) Sólo K+                                                                               -94mV</a:t>
            </a:r>
          </a:p>
          <a:p>
            <a:pPr marL="514350" indent="-514350" algn="just">
              <a:buNone/>
            </a:pPr>
            <a:r>
              <a:rPr lang="es-GT" sz="2400" i="1" dirty="0"/>
              <a:t> </a:t>
            </a:r>
            <a:r>
              <a:rPr lang="es-GT" sz="2400" i="1" dirty="0" smtClean="0"/>
              <a:t>               2) Sólo Na+                                                                            +61mV</a:t>
            </a:r>
          </a:p>
          <a:p>
            <a:pPr marL="514350" indent="-514350" algn="just">
              <a:buNone/>
            </a:pPr>
            <a:r>
              <a:rPr lang="es-GT" sz="2400" i="1" dirty="0" smtClean="0"/>
              <a:t>                3) Sólo Na+ y K+                                                                   -86mV</a:t>
            </a:r>
          </a:p>
          <a:p>
            <a:pPr marL="514350" indent="-514350" algn="just">
              <a:buNone/>
            </a:pPr>
            <a:r>
              <a:rPr lang="es-GT" sz="2400" i="1" dirty="0"/>
              <a:t> </a:t>
            </a:r>
            <a:r>
              <a:rPr lang="es-GT" sz="2400" i="1" dirty="0" smtClean="0"/>
              <a:t>               4) Na+, K+  y Bomba Na+/K+ </a:t>
            </a:r>
            <a:r>
              <a:rPr lang="es-GT" sz="2400" i="1" dirty="0" err="1" smtClean="0"/>
              <a:t>ATPasa</a:t>
            </a:r>
            <a:r>
              <a:rPr lang="es-GT" sz="2400" i="1" dirty="0" smtClean="0"/>
              <a:t>                          -90mV</a:t>
            </a:r>
            <a:endParaRPr lang="es-ES" sz="2400" i="1" dirty="0"/>
          </a:p>
        </p:txBody>
      </p:sp>
      <p:sp>
        <p:nvSpPr>
          <p:cNvPr id="5" name="4 Marcador de pie de página"/>
          <p:cNvSpPr txBox="1">
            <a:spLocks/>
          </p:cNvSpPr>
          <p:nvPr/>
        </p:nvSpPr>
        <p:spPr>
          <a:xfrm>
            <a:off x="3556248" y="6428358"/>
            <a:ext cx="5480248" cy="24100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1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Guyton  A. y Hall, Tratado de Fisiología Médica, XII ed., 2011 Elsevier España.</a:t>
            </a:r>
            <a:endParaRPr kumimoji="0" lang="es-ES" sz="1200" b="1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2915816" y="5085184"/>
            <a:ext cx="36724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2987824" y="5301208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5724128" y="6021288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3491880" y="5661248"/>
            <a:ext cx="30963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4283968" y="548680"/>
            <a:ext cx="4712231" cy="57622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2" descr="G:\DCIM\100ANDRO\DSC_1247.JP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4096" t="19361" r="34472" b="22557"/>
          <a:stretch>
            <a:fillRect/>
          </a:stretch>
        </p:blipFill>
        <p:spPr bwMode="auto">
          <a:xfrm>
            <a:off x="179512" y="2564904"/>
            <a:ext cx="3960440" cy="28083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3 CuadroTexto"/>
          <p:cNvSpPr txBox="1"/>
          <p:nvPr/>
        </p:nvSpPr>
        <p:spPr>
          <a:xfrm>
            <a:off x="1259632" y="1988840"/>
            <a:ext cx="190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u="sng" dirty="0" smtClean="0"/>
              <a:t>Composición LEC</a:t>
            </a:r>
            <a:endParaRPr lang="es-ES" b="1" u="sng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332656"/>
            <a:ext cx="35401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>
                <a:solidFill>
                  <a:srgbClr val="FFFF00"/>
                </a:solidFill>
              </a:rPr>
              <a:t>Composición Química</a:t>
            </a:r>
          </a:p>
          <a:p>
            <a:r>
              <a:rPr lang="es-GT" sz="2800" b="1" dirty="0" smtClean="0">
                <a:solidFill>
                  <a:srgbClr val="FFFF00"/>
                </a:solidFill>
              </a:rPr>
              <a:t> LEC y LIC</a:t>
            </a:r>
            <a:endParaRPr lang="es-E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03232" cy="868958"/>
          </a:xfrm>
        </p:spPr>
        <p:txBody>
          <a:bodyPr>
            <a:noAutofit/>
          </a:bodyPr>
          <a:lstStyle/>
          <a:p>
            <a:r>
              <a:rPr lang="es-GT" sz="3200" dirty="0" smtClean="0"/>
              <a:t>Transporte Activo </a:t>
            </a:r>
            <a:br>
              <a:rPr lang="es-GT" sz="3200" dirty="0" smtClean="0"/>
            </a:br>
            <a:r>
              <a:rPr lang="es-GT" sz="3200" dirty="0" smtClean="0"/>
              <a:t>Bomba Na+/K+ </a:t>
            </a:r>
            <a:r>
              <a:rPr lang="es-GT" sz="3200" dirty="0" err="1" smtClean="0"/>
              <a:t>ATPasa</a:t>
            </a:r>
            <a:endParaRPr lang="es-ES" sz="3200" dirty="0"/>
          </a:p>
        </p:txBody>
      </p:sp>
      <p:pic>
        <p:nvPicPr>
          <p:cNvPr id="6" name="Transporte Activo, bomba electróge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801813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1522</TotalTime>
  <Words>799</Words>
  <Application>Microsoft Office PowerPoint</Application>
  <PresentationFormat>Presentación en pantalla (4:3)</PresentationFormat>
  <Paragraphs>127</Paragraphs>
  <Slides>31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Módulo</vt:lpstr>
      <vt:lpstr>Fisiología Humana 2014</vt:lpstr>
      <vt:lpstr>Potenciales de membrana y  Potenciales de acción</vt:lpstr>
      <vt:lpstr>Potenciales de membrana y Potenciales de acción</vt:lpstr>
      <vt:lpstr>Señales Nerviosas…</vt:lpstr>
      <vt:lpstr>Potencial de membrana</vt:lpstr>
      <vt:lpstr>Física básica de los potenciales de membrana </vt:lpstr>
      <vt:lpstr>Potencial de Membrana en reposo de los nervios</vt:lpstr>
      <vt:lpstr>Diapositiva 8</vt:lpstr>
      <vt:lpstr>Transporte Activo  Bomba Na+/K+ ATPasa</vt:lpstr>
      <vt:lpstr>Potencial de acción nervioso</vt:lpstr>
      <vt:lpstr>Potencial de Acción </vt:lpstr>
      <vt:lpstr>Potencial de Acción </vt:lpstr>
      <vt:lpstr>Potencial de Acción </vt:lpstr>
      <vt:lpstr>Actividad Neural</vt:lpstr>
      <vt:lpstr>Potencial de Acción </vt:lpstr>
      <vt:lpstr>Canales de Na+ y K+ Activados por Voltaje</vt:lpstr>
      <vt:lpstr>¿Alguna Pregunta?</vt:lpstr>
      <vt:lpstr>Función de Otros Iones durante el Potencial de Acción </vt:lpstr>
      <vt:lpstr>Chvostek Sign</vt:lpstr>
      <vt:lpstr>Trousseau Sign</vt:lpstr>
      <vt:lpstr>Clonus/Tetania</vt:lpstr>
      <vt:lpstr>Inicio del Potencial de Acción</vt:lpstr>
      <vt:lpstr>Potencial de Acción</vt:lpstr>
      <vt:lpstr>Meseta en ALGUNAS  Células…</vt:lpstr>
      <vt:lpstr>Potenciales de Acción Rítmicos </vt:lpstr>
      <vt:lpstr>Conducción Saltatoria</vt:lpstr>
      <vt:lpstr>Potenciales Subliminales</vt:lpstr>
      <vt:lpstr>Período Refractario</vt:lpstr>
      <vt:lpstr>Dudas y Comentarios…</vt:lpstr>
      <vt:lpstr>Diapositiva 30</vt:lpstr>
      <vt:lpstr>Gracias…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13</cp:revision>
  <dcterms:created xsi:type="dcterms:W3CDTF">2014-01-22T02:17:36Z</dcterms:created>
  <dcterms:modified xsi:type="dcterms:W3CDTF">2014-01-23T09:26:20Z</dcterms:modified>
</cp:coreProperties>
</file>